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CDE5"/>
    <a:srgbClr val="FBE2C1"/>
    <a:srgbClr val="CAE5BF"/>
    <a:srgbClr val="90BCDD"/>
    <a:srgbClr val="F3D587"/>
    <a:srgbClr val="CAE8E4"/>
    <a:srgbClr val="11B8CE"/>
    <a:srgbClr val="E6E6E6"/>
    <a:srgbClr val="FEF248"/>
    <a:srgbClr val="E4EF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70" autoAdjust="0"/>
  </p:normalViewPr>
  <p:slideViewPr>
    <p:cSldViewPr snapToGrid="0" showGuides="1">
      <p:cViewPr varScale="1">
        <p:scale>
          <a:sx n="111" d="100"/>
          <a:sy n="111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2192D9E2-CA05-F64B-40B1-E5796E4F5D3B}"/>
              </a:ext>
            </a:extLst>
          </p:cNvPr>
          <p:cNvSpPr/>
          <p:nvPr/>
        </p:nvSpPr>
        <p:spPr>
          <a:xfrm>
            <a:off x="0" y="2005641"/>
            <a:ext cx="9144000" cy="2846717"/>
          </a:xfrm>
          <a:prstGeom prst="roundRect">
            <a:avLst>
              <a:gd name="adj" fmla="val 3843"/>
            </a:avLst>
          </a:prstGeom>
          <a:solidFill>
            <a:srgbClr val="E6E6E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 latinLnBrk="1">
              <a:lnSpc>
                <a:spcPct val="150000"/>
              </a:lnSpc>
              <a:spcAft>
                <a:spcPts val="1800"/>
              </a:spcAft>
            </a:pPr>
            <a:r>
              <a:rPr lang="ko-KR" altLang="en-US" sz="3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로봇에 사용하는 </a:t>
            </a:r>
            <a:br>
              <a:rPr lang="en-US" altLang="ko-KR" sz="3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3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센서의 </a:t>
            </a:r>
            <a:br>
              <a:rPr lang="en-US" altLang="ko-KR" sz="3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3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종류와 원리</a:t>
            </a:r>
            <a:endParaRPr lang="en-US" altLang="ko-KR" sz="36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C95E59-C2F1-3529-FFAC-DAF457A765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2941C3C5-8793-81C3-C564-AAF4D40F86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0A172D2-1B5C-9373-741B-048652196F23}"/>
              </a:ext>
            </a:extLst>
          </p:cNvPr>
          <p:cNvSpPr txBox="1"/>
          <p:nvPr/>
        </p:nvSpPr>
        <p:spPr>
          <a:xfrm>
            <a:off x="125082" y="5842337"/>
            <a:ext cx="8803257" cy="954107"/>
          </a:xfrm>
          <a:prstGeom prst="rect">
            <a:avLst/>
          </a:prstGeom>
          <a:solidFill>
            <a:srgbClr val="CAE8E4"/>
          </a:solidFill>
        </p:spPr>
        <p:txBody>
          <a:bodyPr wrap="square">
            <a:spAutoFit/>
          </a:bodyPr>
          <a:lstStyle/>
          <a:p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n-ea"/>
              </a:rPr>
              <a:t>소리에 의해 진동판이 떨리고 동시에 고정 전극판에 주어지는 자극에 의해 전압이 변하게 된다</a:t>
            </a:r>
            <a:r>
              <a:rPr lang="en-US" altLang="ko-KR" sz="2800" b="1" i="0" u="none" strike="noStrike" baseline="0" dirty="0">
                <a:solidFill>
                  <a:srgbClr val="211D1E"/>
                </a:solidFill>
                <a:latin typeface="+mn-ea"/>
              </a:rPr>
              <a:t>. </a:t>
            </a:r>
            <a:endParaRPr lang="ko-KR" altLang="en-US" sz="2800" b="1" dirty="0">
              <a:latin typeface="+mn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31A87E-749E-8C9E-340A-50E2062A30CF}"/>
              </a:ext>
            </a:extLst>
          </p:cNvPr>
          <p:cNvSpPr txBox="1"/>
          <p:nvPr/>
        </p:nvSpPr>
        <p:spPr>
          <a:xfrm>
            <a:off x="1958154" y="1043340"/>
            <a:ext cx="882701" cy="430887"/>
          </a:xfrm>
          <a:prstGeom prst="rect">
            <a:avLst/>
          </a:prstGeom>
          <a:solidFill>
            <a:srgbClr val="F3D587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200" b="1" i="0" u="none" strike="noStrike" baseline="0" dirty="0">
                <a:solidFill>
                  <a:srgbClr val="211D1E"/>
                </a:solidFill>
                <a:latin typeface="+mn-ea"/>
              </a:rPr>
              <a:t>소리</a:t>
            </a:r>
            <a:endParaRPr lang="ko-KR" altLang="en-US" sz="2200" b="1" dirty="0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1DF1E1-770C-CB92-69B5-1CD0AD1577AC}"/>
              </a:ext>
            </a:extLst>
          </p:cNvPr>
          <p:cNvSpPr txBox="1"/>
          <p:nvPr/>
        </p:nvSpPr>
        <p:spPr>
          <a:xfrm>
            <a:off x="349250" y="2100640"/>
            <a:ext cx="1082102" cy="430887"/>
          </a:xfrm>
          <a:prstGeom prst="rect">
            <a:avLst/>
          </a:prstGeom>
          <a:solidFill>
            <a:srgbClr val="F3D587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200" b="1">
                <a:latin typeface="+mn-ea"/>
              </a:rPr>
              <a:t>진동판</a:t>
            </a:r>
            <a:endParaRPr lang="ko-KR" altLang="en-US" sz="2200" b="1" dirty="0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DDA21D-BD2B-1F93-0EE6-DD5801E10F31}"/>
              </a:ext>
            </a:extLst>
          </p:cNvPr>
          <p:cNvSpPr txBox="1"/>
          <p:nvPr/>
        </p:nvSpPr>
        <p:spPr>
          <a:xfrm>
            <a:off x="1958154" y="3290488"/>
            <a:ext cx="1717200" cy="430887"/>
          </a:xfrm>
          <a:prstGeom prst="rect">
            <a:avLst/>
          </a:prstGeom>
          <a:solidFill>
            <a:srgbClr val="F3D587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200" b="1">
                <a:latin typeface="+mn-ea"/>
              </a:rPr>
              <a:t>고정 </a:t>
            </a:r>
            <a:r>
              <a:rPr lang="ko-KR" altLang="en-US" sz="2200" b="1" dirty="0" err="1">
                <a:latin typeface="+mn-ea"/>
              </a:rPr>
              <a:t>전극판</a:t>
            </a:r>
            <a:endParaRPr lang="ko-KR" altLang="en-US" sz="2200" b="1" dirty="0"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B329A5-17D6-1D7F-3893-A5CB1D897EC9}"/>
              </a:ext>
            </a:extLst>
          </p:cNvPr>
          <p:cNvSpPr txBox="1"/>
          <p:nvPr/>
        </p:nvSpPr>
        <p:spPr>
          <a:xfrm>
            <a:off x="1958154" y="5143546"/>
            <a:ext cx="962599" cy="430887"/>
          </a:xfrm>
          <a:prstGeom prst="rect">
            <a:avLst/>
          </a:prstGeom>
          <a:solidFill>
            <a:srgbClr val="F3D587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200" b="1" i="0" u="none" strike="noStrike" baseline="0">
                <a:solidFill>
                  <a:srgbClr val="211D1E"/>
                </a:solidFill>
                <a:latin typeface="+mn-ea"/>
              </a:rPr>
              <a:t>전선</a:t>
            </a:r>
            <a:endParaRPr lang="ko-KR" altLang="en-US" sz="2200" b="1" dirty="0">
              <a:latin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CAF76E-E791-5D86-A203-B3F971EBADEC}"/>
              </a:ext>
            </a:extLst>
          </p:cNvPr>
          <p:cNvSpPr txBox="1"/>
          <p:nvPr/>
        </p:nvSpPr>
        <p:spPr>
          <a:xfrm>
            <a:off x="3629604" y="5106926"/>
            <a:ext cx="1296078" cy="430887"/>
          </a:xfrm>
          <a:prstGeom prst="rect">
            <a:avLst/>
          </a:prstGeom>
          <a:solidFill>
            <a:srgbClr val="90BCDD"/>
          </a:solidFill>
        </p:spPr>
        <p:txBody>
          <a:bodyPr wrap="square" lIns="36000" rIns="36000">
            <a:spAutoFit/>
          </a:bodyPr>
          <a:lstStyle/>
          <a:p>
            <a:pPr algn="ctr"/>
            <a:r>
              <a:rPr lang="ko-KR" altLang="en-US" sz="2200" b="1" i="0" u="none" strike="noStrike" baseline="0" dirty="0">
                <a:solidFill>
                  <a:srgbClr val="211D1E"/>
                </a:solidFill>
                <a:latin typeface="+mn-ea"/>
              </a:rPr>
              <a:t>소리 감지</a:t>
            </a:r>
            <a:endParaRPr lang="ko-KR" altLang="en-US" sz="2200" b="1" dirty="0"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F2E4FC-D42F-36DF-BFDB-5B34E483D7D1}"/>
              </a:ext>
            </a:extLst>
          </p:cNvPr>
          <p:cNvSpPr txBox="1"/>
          <p:nvPr/>
        </p:nvSpPr>
        <p:spPr>
          <a:xfrm>
            <a:off x="5012424" y="5115554"/>
            <a:ext cx="2285521" cy="430887"/>
          </a:xfrm>
          <a:prstGeom prst="rect">
            <a:avLst/>
          </a:prstGeom>
          <a:solidFill>
            <a:srgbClr val="90BCDD"/>
          </a:solidFill>
        </p:spPr>
        <p:txBody>
          <a:bodyPr wrap="square" lIns="0" rIns="0">
            <a:spAutoFit/>
          </a:bodyPr>
          <a:lstStyle/>
          <a:p>
            <a:pPr algn="ctr"/>
            <a:r>
              <a:rPr lang="ko-KR" altLang="en-US" sz="2200" b="1" i="0" u="none" strike="noStrike" spc="-150" baseline="0" dirty="0">
                <a:solidFill>
                  <a:srgbClr val="211D1E"/>
                </a:solidFill>
                <a:latin typeface="+mn-ea"/>
              </a:rPr>
              <a:t>아날로그 신호 인식</a:t>
            </a:r>
            <a:endParaRPr lang="ko-KR" altLang="en-US" sz="2200" b="1" spc="-150" dirty="0">
              <a:latin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16E31E-31AC-E931-8BFD-B89BFB6AFF0D}"/>
              </a:ext>
            </a:extLst>
          </p:cNvPr>
          <p:cNvSpPr txBox="1"/>
          <p:nvPr/>
        </p:nvSpPr>
        <p:spPr>
          <a:xfrm>
            <a:off x="7402906" y="3832989"/>
            <a:ext cx="1283894" cy="1649491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ko-KR" altLang="en-US" i="0" u="none" strike="noStrike" spc="-150" baseline="0" dirty="0">
                <a:solidFill>
                  <a:srgbClr val="211D1E"/>
                </a:solidFill>
                <a:latin typeface="+mn-ea"/>
              </a:rPr>
              <a:t>소리 값</a:t>
            </a:r>
            <a:r>
              <a:rPr lang="en-US" altLang="ko-KR" i="0" u="none" strike="noStrike" spc="-150" baseline="0" dirty="0">
                <a:solidFill>
                  <a:srgbClr val="211D1E"/>
                </a:solidFill>
                <a:latin typeface="+mn-ea"/>
              </a:rPr>
              <a:t>=40</a:t>
            </a:r>
          </a:p>
          <a:p>
            <a:pPr algn="ctr">
              <a:lnSpc>
                <a:spcPts val="1800"/>
              </a:lnSpc>
            </a:pPr>
            <a:r>
              <a:rPr lang="ko-KR" altLang="en-US" i="0" u="none" strike="noStrike" spc="-150" baseline="0" dirty="0">
                <a:solidFill>
                  <a:srgbClr val="211D1E"/>
                </a:solidFill>
                <a:latin typeface="+mn-ea"/>
              </a:rPr>
              <a:t>소리 값</a:t>
            </a:r>
            <a:r>
              <a:rPr lang="en-US" altLang="ko-KR" i="0" u="none" strike="noStrike" spc="-150" baseline="0" dirty="0">
                <a:solidFill>
                  <a:srgbClr val="211D1E"/>
                </a:solidFill>
                <a:latin typeface="+mn-ea"/>
              </a:rPr>
              <a:t>=80</a:t>
            </a:r>
            <a:endParaRPr lang="ko-KR" altLang="en-US" spc="-150" dirty="0">
              <a:latin typeface="+mn-ea"/>
            </a:endParaRPr>
          </a:p>
          <a:p>
            <a:pPr algn="ctr">
              <a:lnSpc>
                <a:spcPts val="1800"/>
              </a:lnSpc>
            </a:pPr>
            <a:r>
              <a:rPr lang="ko-KR" altLang="en-US" i="0" u="none" strike="noStrike" spc="-150" baseline="0" dirty="0">
                <a:solidFill>
                  <a:srgbClr val="211D1E"/>
                </a:solidFill>
                <a:latin typeface="+mn-ea"/>
              </a:rPr>
              <a:t>소리 값</a:t>
            </a:r>
            <a:r>
              <a:rPr lang="en-US" altLang="ko-KR" i="0" u="none" strike="noStrike" spc="-150" baseline="0" dirty="0">
                <a:solidFill>
                  <a:srgbClr val="211D1E"/>
                </a:solidFill>
                <a:latin typeface="+mn-ea"/>
              </a:rPr>
              <a:t>=40</a:t>
            </a:r>
            <a:endParaRPr lang="ko-KR" altLang="en-US" spc="-150" dirty="0">
              <a:latin typeface="+mn-ea"/>
            </a:endParaRPr>
          </a:p>
          <a:p>
            <a:pPr algn="ctr">
              <a:lnSpc>
                <a:spcPts val="1800"/>
              </a:lnSpc>
            </a:pPr>
            <a:r>
              <a:rPr lang="ko-KR" altLang="en-US" i="0" u="none" strike="noStrike" spc="-150" baseline="0" dirty="0">
                <a:solidFill>
                  <a:srgbClr val="211D1E"/>
                </a:solidFill>
                <a:latin typeface="+mn-ea"/>
              </a:rPr>
              <a:t>소리 값</a:t>
            </a:r>
            <a:r>
              <a:rPr lang="en-US" altLang="ko-KR" i="0" u="none" strike="noStrike" spc="-150" baseline="0" dirty="0">
                <a:solidFill>
                  <a:srgbClr val="211D1E"/>
                </a:solidFill>
                <a:latin typeface="+mn-ea"/>
              </a:rPr>
              <a:t>=20</a:t>
            </a:r>
            <a:endParaRPr lang="ko-KR" altLang="en-US" spc="-150" dirty="0">
              <a:latin typeface="+mn-ea"/>
            </a:endParaRPr>
          </a:p>
          <a:p>
            <a:pPr algn="ctr">
              <a:lnSpc>
                <a:spcPts val="1800"/>
              </a:lnSpc>
            </a:pPr>
            <a:r>
              <a:rPr lang="ko-KR" altLang="en-US" i="0" u="none" strike="noStrike" spc="-150" baseline="0" dirty="0">
                <a:solidFill>
                  <a:srgbClr val="211D1E"/>
                </a:solidFill>
                <a:latin typeface="+mn-ea"/>
              </a:rPr>
              <a:t>소리 값</a:t>
            </a:r>
            <a:r>
              <a:rPr lang="en-US" altLang="ko-KR" i="0" u="none" strike="noStrike" spc="-150" baseline="0" dirty="0">
                <a:solidFill>
                  <a:srgbClr val="211D1E"/>
                </a:solidFill>
                <a:latin typeface="+mn-ea"/>
              </a:rPr>
              <a:t>=30</a:t>
            </a:r>
          </a:p>
          <a:p>
            <a:pPr algn="ctr">
              <a:lnSpc>
                <a:spcPts val="1000"/>
              </a:lnSpc>
            </a:pPr>
            <a:r>
              <a:rPr lang="en-US" altLang="ko-KR" spc="-150" dirty="0">
                <a:latin typeface="+mn-ea"/>
              </a:rPr>
              <a:t>.</a:t>
            </a:r>
          </a:p>
          <a:p>
            <a:pPr algn="ctr">
              <a:lnSpc>
                <a:spcPts val="1000"/>
              </a:lnSpc>
            </a:pPr>
            <a:r>
              <a:rPr lang="en-US" altLang="ko-KR" spc="-150" dirty="0">
                <a:latin typeface="+mn-ea"/>
              </a:rPr>
              <a:t>.</a:t>
            </a:r>
          </a:p>
          <a:p>
            <a:pPr algn="ctr">
              <a:lnSpc>
                <a:spcPts val="1000"/>
              </a:lnSpc>
            </a:pPr>
            <a:r>
              <a:rPr lang="en-US" altLang="ko-KR" spc="-150" dirty="0">
                <a:latin typeface="+mn-ea"/>
              </a:rPr>
              <a:t>.</a:t>
            </a:r>
            <a:endParaRPr lang="ko-KR" altLang="en-US" spc="-150" dirty="0">
              <a:latin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9ADC51B-F7CD-42D0-EB26-F9AD25356FA9}"/>
              </a:ext>
            </a:extLst>
          </p:cNvPr>
          <p:cNvSpPr txBox="1"/>
          <p:nvPr/>
        </p:nvSpPr>
        <p:spPr>
          <a:xfrm>
            <a:off x="234436" y="93694"/>
            <a:ext cx="2393831" cy="584775"/>
          </a:xfrm>
          <a:prstGeom prst="rect">
            <a:avLst/>
          </a:prstGeom>
          <a:solidFill>
            <a:srgbClr val="CAE8E4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3200" b="1" i="0" u="none" strike="noStrike" baseline="0">
                <a:solidFill>
                  <a:srgbClr val="211D1E"/>
                </a:solidFill>
                <a:latin typeface="+mn-ea"/>
              </a:rPr>
              <a:t>소리 센서</a:t>
            </a:r>
            <a:endParaRPr lang="ko-KR" altLang="en-US" sz="3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31719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9488D7-BDEF-DFB5-1C55-66671E8BE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81A40F30-3CB6-B9D9-B3C2-B63C07ECC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3998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FA3E18D-D94C-23AC-F1CE-B19E225414DC}"/>
              </a:ext>
            </a:extLst>
          </p:cNvPr>
          <p:cNvSpPr txBox="1"/>
          <p:nvPr/>
        </p:nvSpPr>
        <p:spPr>
          <a:xfrm>
            <a:off x="125082" y="5842337"/>
            <a:ext cx="8803257" cy="954107"/>
          </a:xfrm>
          <a:prstGeom prst="rect">
            <a:avLst/>
          </a:prstGeom>
          <a:solidFill>
            <a:srgbClr val="CAE5BF"/>
          </a:solidFill>
        </p:spPr>
        <p:txBody>
          <a:bodyPr wrap="square">
            <a:spAutoFit/>
          </a:bodyPr>
          <a:lstStyle/>
          <a:p>
            <a:pPr latinLnBrk="1"/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n-ea"/>
              </a:rPr>
              <a:t>레이저 광선이 대상물에 닿아 반사될 때까지의 시간차를 계산하여 거리를 측정한다</a:t>
            </a:r>
            <a:r>
              <a:rPr lang="en-US" altLang="ko-KR" sz="2800" b="1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2800" b="1" dirty="0">
              <a:latin typeface="+mn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1AA907-258F-0AE4-67CB-C4D84772F0BD}"/>
              </a:ext>
            </a:extLst>
          </p:cNvPr>
          <p:cNvSpPr txBox="1"/>
          <p:nvPr/>
        </p:nvSpPr>
        <p:spPr>
          <a:xfrm>
            <a:off x="2035791" y="1586804"/>
            <a:ext cx="3165937" cy="430887"/>
          </a:xfrm>
          <a:prstGeom prst="rect">
            <a:avLst/>
          </a:prstGeom>
          <a:solidFill>
            <a:srgbClr val="F3D587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200" b="1" i="0" u="none" strike="noStrike" baseline="0">
                <a:solidFill>
                  <a:srgbClr val="211D1E"/>
                </a:solidFill>
                <a:latin typeface="+mn-ea"/>
              </a:rPr>
              <a:t>시간차가 거리에 해당</a:t>
            </a:r>
            <a:endParaRPr lang="ko-KR" altLang="en-US" sz="2200" b="1" dirty="0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D0047B-6840-180C-743B-4324130A8725}"/>
              </a:ext>
            </a:extLst>
          </p:cNvPr>
          <p:cNvSpPr txBox="1"/>
          <p:nvPr/>
        </p:nvSpPr>
        <p:spPr>
          <a:xfrm>
            <a:off x="651174" y="2454323"/>
            <a:ext cx="1082102" cy="430887"/>
          </a:xfrm>
          <a:prstGeom prst="rect">
            <a:avLst/>
          </a:prstGeom>
          <a:solidFill>
            <a:srgbClr val="F3D587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200" b="1">
                <a:latin typeface="+mn-ea"/>
              </a:rPr>
              <a:t>레이저</a:t>
            </a:r>
            <a:endParaRPr lang="ko-KR" altLang="en-US" sz="2200" b="1" dirty="0">
              <a:latin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DF2F0C-C6CF-7A88-9962-B57119C2933F}"/>
              </a:ext>
            </a:extLst>
          </p:cNvPr>
          <p:cNvSpPr txBox="1"/>
          <p:nvPr/>
        </p:nvSpPr>
        <p:spPr>
          <a:xfrm>
            <a:off x="234436" y="93694"/>
            <a:ext cx="2393831" cy="584775"/>
          </a:xfrm>
          <a:prstGeom prst="rect">
            <a:avLst/>
          </a:prstGeom>
          <a:solidFill>
            <a:srgbClr val="CAE5BF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3200" b="1" i="0" u="none" strike="noStrike" baseline="0" dirty="0">
                <a:solidFill>
                  <a:srgbClr val="211D1E"/>
                </a:solidFill>
                <a:latin typeface="+mn-ea"/>
              </a:rPr>
              <a:t>레이저 센서</a:t>
            </a:r>
            <a:endParaRPr lang="ko-KR" altLang="en-US" sz="3200" b="1" dirty="0"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BD84FC-C946-1FFB-9601-5B20C5ED928D}"/>
              </a:ext>
            </a:extLst>
          </p:cNvPr>
          <p:cNvSpPr txBox="1"/>
          <p:nvPr/>
        </p:nvSpPr>
        <p:spPr>
          <a:xfrm>
            <a:off x="564432" y="4790728"/>
            <a:ext cx="1255586" cy="430887"/>
          </a:xfrm>
          <a:prstGeom prst="rect">
            <a:avLst/>
          </a:prstGeom>
          <a:solidFill>
            <a:srgbClr val="F3D587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200" b="1">
                <a:latin typeface="+mn-ea"/>
              </a:rPr>
              <a:t>광 센서</a:t>
            </a:r>
            <a:endParaRPr lang="ko-KR" altLang="en-US" sz="2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31138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701CC3-BFF4-7310-3973-027894676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ADEFF3D6-E30D-1BE9-55C5-2371EBF033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3998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C74E07-031F-2ADC-13E5-134561306154}"/>
              </a:ext>
            </a:extLst>
          </p:cNvPr>
          <p:cNvSpPr txBox="1"/>
          <p:nvPr/>
        </p:nvSpPr>
        <p:spPr>
          <a:xfrm>
            <a:off x="77457" y="5918537"/>
            <a:ext cx="8980818" cy="830997"/>
          </a:xfrm>
          <a:prstGeom prst="rect">
            <a:avLst/>
          </a:prstGeom>
          <a:solidFill>
            <a:srgbClr val="FBE2C1"/>
          </a:solidFill>
        </p:spPr>
        <p:txBody>
          <a:bodyPr wrap="square">
            <a:spAutoFit/>
          </a:bodyPr>
          <a:lstStyle/>
          <a:p>
            <a:pPr latinLnBrk="1"/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+mn-ea"/>
              </a:rPr>
              <a:t>빛의 밝기를 인식할 수 있는 센서로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+mn-ea"/>
              </a:rPr>
              <a:t>저항의 일종인 황화 카드뮴 셀로 만들어지며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+mn-ea"/>
              </a:rPr>
              <a:t>비춰지는 빛의 양에 따라 저항 값이 변화한다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+mn-ea"/>
              </a:rPr>
              <a:t> </a:t>
            </a:r>
            <a:endParaRPr lang="ko-KR" altLang="en-US" sz="2400" b="1" dirty="0">
              <a:latin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82D004-DAD0-D7CF-CCCE-7F2B100D3FF9}"/>
              </a:ext>
            </a:extLst>
          </p:cNvPr>
          <p:cNvSpPr txBox="1"/>
          <p:nvPr/>
        </p:nvSpPr>
        <p:spPr>
          <a:xfrm>
            <a:off x="234436" y="93694"/>
            <a:ext cx="2393831" cy="584775"/>
          </a:xfrm>
          <a:prstGeom prst="rect">
            <a:avLst/>
          </a:prstGeom>
          <a:solidFill>
            <a:srgbClr val="FBE2C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3200" b="1" i="0" u="none" strike="noStrike" baseline="0" dirty="0">
                <a:solidFill>
                  <a:srgbClr val="211D1E"/>
                </a:solidFill>
                <a:latin typeface="+mn-ea"/>
              </a:rPr>
              <a:t>조도 센서</a:t>
            </a:r>
            <a:endParaRPr lang="ko-KR" altLang="en-US" sz="3200" b="1" dirty="0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1C7AA7-5892-53DF-1B6A-482FA48084A2}"/>
              </a:ext>
            </a:extLst>
          </p:cNvPr>
          <p:cNvSpPr txBox="1"/>
          <p:nvPr/>
        </p:nvSpPr>
        <p:spPr>
          <a:xfrm>
            <a:off x="452766" y="4327160"/>
            <a:ext cx="2880000" cy="895218"/>
          </a:xfrm>
          <a:prstGeom prst="rect">
            <a:avLst/>
          </a:prstGeom>
          <a:solidFill>
            <a:srgbClr val="F3D587"/>
          </a:solidFill>
        </p:spPr>
        <p:txBody>
          <a:bodyPr wrap="square" lIns="108000" tIns="108000" rIns="108000" bIns="108000" anchor="ctr" anchorCtr="0">
            <a:spAutoFit/>
          </a:bodyPr>
          <a:lstStyle/>
          <a:p>
            <a:pPr algn="ctr"/>
            <a:r>
              <a:rPr lang="ko-KR" altLang="en-US" sz="2200" b="1" dirty="0">
                <a:latin typeface="+mn-ea"/>
              </a:rPr>
              <a:t>빛의 조도가 강하면</a:t>
            </a:r>
            <a:endParaRPr lang="en-US" altLang="ko-KR" sz="2200" b="1" dirty="0">
              <a:latin typeface="+mn-ea"/>
            </a:endParaRPr>
          </a:p>
          <a:p>
            <a:pPr algn="ctr"/>
            <a:r>
              <a:rPr lang="ko-KR" altLang="en-US" sz="2200" b="1" dirty="0">
                <a:latin typeface="+mn-ea"/>
              </a:rPr>
              <a:t>저항 값이 낮아진다</a:t>
            </a:r>
            <a:r>
              <a:rPr lang="en-US" altLang="ko-KR" sz="2200" b="1" dirty="0">
                <a:latin typeface="+mn-ea"/>
              </a:rPr>
              <a:t>.</a:t>
            </a:r>
            <a:endParaRPr lang="ko-KR" altLang="en-US" sz="2200" b="1" dirty="0"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7AB1FB-8D83-FE96-478E-861EE9E666C7}"/>
              </a:ext>
            </a:extLst>
          </p:cNvPr>
          <p:cNvSpPr txBox="1"/>
          <p:nvPr/>
        </p:nvSpPr>
        <p:spPr>
          <a:xfrm>
            <a:off x="5378449" y="4327160"/>
            <a:ext cx="2880000" cy="895218"/>
          </a:xfrm>
          <a:prstGeom prst="rect">
            <a:avLst/>
          </a:prstGeom>
          <a:solidFill>
            <a:srgbClr val="F3D587"/>
          </a:solidFill>
        </p:spPr>
        <p:txBody>
          <a:bodyPr wrap="square" lIns="108000" tIns="108000" rIns="108000" bIns="108000" anchor="ctr" anchorCtr="0">
            <a:spAutoFit/>
          </a:bodyPr>
          <a:lstStyle/>
          <a:p>
            <a:pPr algn="ctr"/>
            <a:r>
              <a:rPr lang="ko-KR" altLang="en-US" sz="2200" b="1" dirty="0">
                <a:latin typeface="+mn-ea"/>
              </a:rPr>
              <a:t>빛의 조도가 약하면</a:t>
            </a:r>
            <a:endParaRPr lang="en-US" altLang="ko-KR" sz="2200" b="1" dirty="0">
              <a:latin typeface="+mn-ea"/>
            </a:endParaRPr>
          </a:p>
          <a:p>
            <a:pPr algn="ctr"/>
            <a:r>
              <a:rPr lang="ko-KR" altLang="en-US" sz="2200" b="1" dirty="0">
                <a:latin typeface="+mn-ea"/>
              </a:rPr>
              <a:t>저항 값이 높아진다</a:t>
            </a:r>
            <a:r>
              <a:rPr lang="en-US" altLang="ko-KR" sz="2200" b="1" dirty="0">
                <a:latin typeface="+mn-ea"/>
              </a:rPr>
              <a:t>.</a:t>
            </a:r>
            <a:endParaRPr lang="ko-KR" altLang="en-US" sz="2200" b="1" dirty="0">
              <a:latin typeface="+mn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40D299-7EA6-916A-F61A-4B013A357037}"/>
              </a:ext>
            </a:extLst>
          </p:cNvPr>
          <p:cNvSpPr txBox="1"/>
          <p:nvPr/>
        </p:nvSpPr>
        <p:spPr>
          <a:xfrm>
            <a:off x="2717319" y="1554626"/>
            <a:ext cx="810883" cy="32316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ko-KR" altLang="en-US" i="0" u="none" strike="noStrike" baseline="0" dirty="0">
                <a:solidFill>
                  <a:srgbClr val="211D1E"/>
                </a:solidFill>
                <a:latin typeface="+mn-ea"/>
              </a:rPr>
              <a:t>저항 값</a:t>
            </a:r>
            <a:endParaRPr lang="ko-KR" altLang="en-US" dirty="0"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7B8FC1-C246-AC51-B207-7A5FF3CFB9EC}"/>
              </a:ext>
            </a:extLst>
          </p:cNvPr>
          <p:cNvSpPr txBox="1"/>
          <p:nvPr/>
        </p:nvSpPr>
        <p:spPr>
          <a:xfrm>
            <a:off x="4321832" y="3029743"/>
            <a:ext cx="1056617" cy="32316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ko-KR" altLang="en-US" i="0" u="none" strike="noStrike" baseline="0">
                <a:solidFill>
                  <a:srgbClr val="211D1E"/>
                </a:solidFill>
                <a:latin typeface="+mn-ea"/>
              </a:rPr>
              <a:t>빛의 세기</a:t>
            </a:r>
            <a:endParaRPr lang="ko-KR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10164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859CBC-AD73-4546-9869-8541D5CA20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BAAB2CA-2BC9-6772-C030-8CEDD5466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3998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8FC484D-672F-37DF-E04C-D7080CF89B5F}"/>
              </a:ext>
            </a:extLst>
          </p:cNvPr>
          <p:cNvSpPr txBox="1"/>
          <p:nvPr/>
        </p:nvSpPr>
        <p:spPr>
          <a:xfrm>
            <a:off x="123825" y="5548618"/>
            <a:ext cx="8839200" cy="1200329"/>
          </a:xfrm>
          <a:prstGeom prst="rect">
            <a:avLst/>
          </a:prstGeom>
          <a:solidFill>
            <a:srgbClr val="D8CDE5"/>
          </a:solidFill>
        </p:spPr>
        <p:txBody>
          <a:bodyPr wrap="square">
            <a:spAutoFit/>
          </a:bodyPr>
          <a:lstStyle/>
          <a:p>
            <a:pPr latinLnBrk="1"/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+mn-ea"/>
              </a:rPr>
              <a:t>압력이 가해지면 저항 값이 줄어드는 원리를 이용하여 압력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+mn-ea"/>
              </a:rPr>
              <a:t>무게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+mn-ea"/>
              </a:rPr>
              <a:t>터치 등을 감지한다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+mn-ea"/>
              </a:rPr>
              <a:t>. </a:t>
            </a: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+mn-ea"/>
              </a:rPr>
              <a:t>센서에 압력이 없을 땐 저항 값이 크지만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+mn-ea"/>
              </a:rPr>
              <a:t>, </a:t>
            </a: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+mn-ea"/>
              </a:rPr>
              <a:t>센서에 압력이 가해지면 저항 값이 줄어든다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2400" b="1" dirty="0">
              <a:latin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77F73D6-625E-2525-A8A5-40EF95ABCD52}"/>
              </a:ext>
            </a:extLst>
          </p:cNvPr>
          <p:cNvSpPr txBox="1"/>
          <p:nvPr/>
        </p:nvSpPr>
        <p:spPr>
          <a:xfrm>
            <a:off x="234436" y="93694"/>
            <a:ext cx="2393831" cy="584775"/>
          </a:xfrm>
          <a:prstGeom prst="rect">
            <a:avLst/>
          </a:prstGeom>
          <a:solidFill>
            <a:srgbClr val="D8CDE5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3200" b="1" i="0" u="none" strike="noStrike" baseline="0">
                <a:solidFill>
                  <a:srgbClr val="211D1E"/>
                </a:solidFill>
                <a:latin typeface="+mn-ea"/>
              </a:rPr>
              <a:t>압력 </a:t>
            </a:r>
            <a:r>
              <a:rPr lang="ko-KR" altLang="en-US" sz="3200" b="1" i="0" u="none" strike="noStrike" baseline="0" dirty="0">
                <a:solidFill>
                  <a:srgbClr val="211D1E"/>
                </a:solidFill>
                <a:latin typeface="+mn-ea"/>
              </a:rPr>
              <a:t>센서</a:t>
            </a:r>
            <a:endParaRPr lang="ko-KR" altLang="en-US" sz="3200" b="1" dirty="0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EFC296-34D9-CB4B-3991-7B7619D8BA48}"/>
              </a:ext>
            </a:extLst>
          </p:cNvPr>
          <p:cNvSpPr txBox="1"/>
          <p:nvPr/>
        </p:nvSpPr>
        <p:spPr>
          <a:xfrm>
            <a:off x="5027939" y="2370346"/>
            <a:ext cx="3763636" cy="895218"/>
          </a:xfrm>
          <a:prstGeom prst="rect">
            <a:avLst/>
          </a:prstGeom>
          <a:solidFill>
            <a:srgbClr val="D8CDE5"/>
          </a:solidFill>
        </p:spPr>
        <p:txBody>
          <a:bodyPr wrap="square" lIns="108000" tIns="108000" rIns="108000" bIns="108000" anchor="ctr" anchorCtr="0">
            <a:spAutoFit/>
          </a:bodyPr>
          <a:lstStyle/>
          <a:p>
            <a:pPr algn="ctr"/>
            <a:r>
              <a:rPr lang="ko-KR" altLang="en-US" sz="2200" b="1" dirty="0">
                <a:latin typeface="+mn-ea"/>
              </a:rPr>
              <a:t>센서에 압력이 없을 때</a:t>
            </a:r>
          </a:p>
          <a:p>
            <a:pPr algn="ctr"/>
            <a:r>
              <a:rPr lang="ko-KR" altLang="en-US" sz="2200" b="1" dirty="0">
                <a:latin typeface="+mn-ea"/>
              </a:rPr>
              <a:t>저항 값이 커진다</a:t>
            </a:r>
            <a:r>
              <a:rPr lang="en-US" altLang="ko-KR" sz="2200" b="1" dirty="0">
                <a:latin typeface="+mn-ea"/>
              </a:rPr>
              <a:t>.</a:t>
            </a:r>
            <a:endParaRPr lang="ko-KR" altLang="en-US" sz="2200" b="1" dirty="0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A05E4F-70B3-49CB-9A2C-ABC664F62D7C}"/>
              </a:ext>
            </a:extLst>
          </p:cNvPr>
          <p:cNvSpPr txBox="1"/>
          <p:nvPr/>
        </p:nvSpPr>
        <p:spPr>
          <a:xfrm>
            <a:off x="5027939" y="4075321"/>
            <a:ext cx="3763636" cy="895218"/>
          </a:xfrm>
          <a:prstGeom prst="rect">
            <a:avLst/>
          </a:prstGeom>
          <a:solidFill>
            <a:srgbClr val="D8CDE5"/>
          </a:solidFill>
        </p:spPr>
        <p:txBody>
          <a:bodyPr wrap="square" lIns="108000" tIns="108000" rIns="108000" bIns="108000" anchor="ctr" anchorCtr="0">
            <a:spAutoFit/>
          </a:bodyPr>
          <a:lstStyle/>
          <a:p>
            <a:pPr algn="ctr"/>
            <a:r>
              <a:rPr lang="ko-KR" altLang="en-US" sz="2200" b="1" dirty="0">
                <a:latin typeface="+mn-ea"/>
              </a:rPr>
              <a:t>센서에 압력이 가해지면 저항 값이 줄어든다</a:t>
            </a:r>
            <a:r>
              <a:rPr lang="en-US" altLang="ko-KR" sz="2200" b="1" dirty="0">
                <a:latin typeface="+mn-ea"/>
              </a:rPr>
              <a:t>.</a:t>
            </a:r>
            <a:endParaRPr lang="ko-KR" altLang="en-US" sz="2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90102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210</TotalTime>
  <Words>165</Words>
  <Application>Microsoft Office PowerPoint</Application>
  <PresentationFormat>화면 슬라이드 쇼(4:3)</PresentationFormat>
  <Paragraphs>35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25</cp:revision>
  <dcterms:created xsi:type="dcterms:W3CDTF">2024-11-29T07:51:56Z</dcterms:created>
  <dcterms:modified xsi:type="dcterms:W3CDTF">2026-01-19T01:31:09Z</dcterms:modified>
</cp:coreProperties>
</file>